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78202"/>
  </p:normalViewPr>
  <p:slideViewPr>
    <p:cSldViewPr snapToGrid="0" snapToObjects="1">
      <p:cViewPr varScale="1">
        <p:scale>
          <a:sx n="121" d="100"/>
          <a:sy n="121" d="100"/>
        </p:scale>
        <p:origin x="2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E562-F261-E341-813A-DD35E918F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31A7B-B46E-F144-BB98-F8FE58C61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C84D-0A2D-CD47-A102-77E96F64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1515-54EC-574D-8FC0-CBD62097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C00AE-1923-A34A-8FA5-61299697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5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C10-FD39-7247-A460-F8480C7E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CEA8-03C3-244E-9B57-B68AEE613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E23A2-F498-1544-8C17-05536A9F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7841-7BD0-6949-AEBF-F03953E6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8DC2-74A3-D94D-B9B6-4623E5F6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9592A-B21C-F043-9AF2-3652EE084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1A7D8-C927-A643-BB7B-F9E6ACC2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6BB1-8BA4-604F-A8EF-6BD493BB9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3557-091F-EC42-AC2D-7616F8E8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E659-2CEF-B143-88AF-368ECBEC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F953-6FC8-DC49-AEFE-3B071C80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E977-1C2F-4B41-9EA9-6A7871288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8D1F-28D6-C741-A06A-7038B900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C7CB-BB4A-5041-BD5E-DB39F66D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2DBF-75FE-CF4B-B55E-78109E9B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BC65-90FE-BB4B-8CB2-7F61A77F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567A3-DD1E-9C49-82AE-8017E347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0E7D-EA99-3E41-A167-4C712D6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DC17B-CB81-2947-B338-871E94C0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900D0-800A-B043-8E08-0A7FD1F5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CA24-E7B1-8E4E-82F0-4744582D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E7B7-EC1D-7343-AF8C-62EDA849F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E7CFF-EC30-0745-B340-75371560A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EDFAF-8113-2641-B2EE-91EFC205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8AF7-0FE6-8947-B273-84F97DEED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11F31-1443-1842-AF8A-1091768B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4F78-C242-EA40-ABB6-0BAEDC63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600E-DC77-4549-A0B5-8231A6E94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E6D6-65AC-064D-8D78-A50A3BA3E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0EFF2-1CBC-EF48-BF0D-33AE23466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9D347-FB0F-A046-9380-855A90A11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40F66-B9EB-9741-8ABE-8128F8D6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D8BBD-3E00-B140-862E-BF3D3781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53266-E8C1-E14E-BB06-90A18C33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BBD7-FC5E-2D42-A299-AA28621A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E6E48-D5C0-A849-963C-F56B076C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3EB83-B8EC-E04D-BF57-F43D678B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8998E-4D44-3047-8102-9CDDCC10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1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CB1F0-1D99-5146-BD53-0E5A8CE0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B1698-4A37-2042-8068-598348AF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9A2E-99A2-9E4F-9A9C-C9482FEA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1522-AB05-B74C-80AD-B8772E36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BF81-8EAE-9F41-B0C8-1B1E12E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27336-1D03-4446-9F76-9B0FC61F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873E2-C718-424D-AC79-1A5B8353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E0E88-F9C4-444D-AC38-5A950AC3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58A3D-AEE9-D346-A346-C2D005D4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9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E46-3115-584B-9A39-DBC70AD7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06F68-FDCE-F74C-A330-4DE0FACB5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668DC-9A68-6942-8C3E-B8DE25A5A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AA742-A8B2-DF42-BE22-FB9F5B50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6CCD-5708-E349-A833-445B1B41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5FF-8B1D-E944-8193-E29FF0C3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5467B-B1F7-1044-B80B-623B6EBC2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90998-ABF0-D74F-9AF8-C16461A65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90FA8-B9B2-F748-BE89-F57D0080E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71569-E4EA-D248-AE70-8FF33CF58CAC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ECE58-F17A-8949-B86A-5457C920A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7119-1B60-D343-AE2D-D64E20165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AEA6-3026-9447-B96E-0A14DCC0C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6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-euro.ucsc.edu/cgi-bin/hgTracks?db=hg38&amp;textSize=12&amp;hgt.labelWidth=20&amp;pix=1100&amp;hgt.customText=http://apprisws.bioinfo.cnio.es/rest/exporter/id/homo_sapiens/ENSG00000167077?format=bed%26as=hg38%26methods=appris,firestar,matador3d,spade,corsair,thump,crash,appris,proteo,proteo%26ids=ENST00000401548|ENST00000403492|ENST00000423900|ENST00000540833|%26sc=ensembl%26ds=e101v37&amp;knownGene.label.gencodeId=1&amp;knownGene.label.gene=0&amp;knownGene.label.kgId=0&amp;knownGene.label.prot=0&amp;knownGene.label.omimhg38=0&amp;knownGene.show.comprehensive=1&amp;knownGene.show.spliceVariants=1&amp;knownGene.show.noncoding=0&amp;wgEncodeGencodeCompVM4_sel=1&amp;wgEncodeGencodeBasicVM4_sel=0&amp;wgEncodeGencodePseudoGeneVM4_sel=0&amp;wgEncodeGencodeCompVM4.label=acces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6948-8CE4-3147-99B1-2DC4F1080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err="1"/>
              <a:t>Spermseq</a:t>
            </a:r>
            <a:r>
              <a:rPr lang="en-US" b="1" u="sng" dirty="0"/>
              <a:t> </a:t>
            </a:r>
            <a:r>
              <a:rPr lang="en-US" b="1" u="sng" dirty="0" err="1"/>
              <a:t>TwinStrand</a:t>
            </a:r>
            <a:r>
              <a:rPr lang="en-US" b="1" u="sng" dirty="0"/>
              <a:t> Duplex Sequencing Panel</a:t>
            </a:r>
            <a:br>
              <a:rPr lang="en-US" dirty="0"/>
            </a:br>
            <a:r>
              <a:rPr lang="en-US" dirty="0"/>
              <a:t>Reference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2A79F-374F-A148-813A-6C2CAB8D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Kunisaki</a:t>
            </a:r>
            <a:endParaRPr lang="en-US" dirty="0"/>
          </a:p>
          <a:p>
            <a:r>
              <a:rPr lang="en-US" dirty="0"/>
              <a:t>3/23/2021</a:t>
            </a:r>
          </a:p>
          <a:p>
            <a:r>
              <a:rPr lang="en-US" dirty="0"/>
              <a:t>University of Utah School of Medicine </a:t>
            </a:r>
          </a:p>
        </p:txBody>
      </p:sp>
    </p:spTree>
    <p:extLst>
      <p:ext uri="{BB962C8B-B14F-4D97-AF65-F5344CB8AC3E}">
        <p14:creationId xmlns:p14="http://schemas.microsoft.com/office/powerpoint/2010/main" val="84533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D022-261D-BF4C-9CF8-A74F48E3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of functional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7A4A-2CFD-0B4F-AD82-0DB33E08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biomaRt</a:t>
            </a:r>
            <a:r>
              <a:rPr lang="en-US" dirty="0"/>
              <a:t> in R (green)</a:t>
            </a:r>
          </a:p>
          <a:p>
            <a:r>
              <a:rPr lang="en-US" dirty="0"/>
              <a:t>Used </a:t>
            </a:r>
            <a:r>
              <a:rPr lang="en-US" dirty="0" err="1"/>
              <a:t>ensembl</a:t>
            </a:r>
            <a:r>
              <a:rPr lang="en-US" dirty="0"/>
              <a:t> release 102 which matches the GTF and APPRIS file</a:t>
            </a:r>
          </a:p>
          <a:p>
            <a:r>
              <a:rPr lang="en-US" dirty="0"/>
              <a:t>The “blank” domains were manually annotated with </a:t>
            </a:r>
            <a:r>
              <a:rPr lang="en-US" dirty="0" err="1"/>
              <a:t>Uniprot</a:t>
            </a:r>
            <a:r>
              <a:rPr lang="en-US" dirty="0"/>
              <a:t> for </a:t>
            </a:r>
            <a:r>
              <a:rPr lang="en-US" dirty="0" err="1"/>
              <a:t>protein_coding</a:t>
            </a:r>
            <a:r>
              <a:rPr lang="en-US" dirty="0"/>
              <a:t> transcripts (see below)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B4CDD-0C99-1547-A1A9-ED0FDDD8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27" y="1528907"/>
            <a:ext cx="4981325" cy="190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2E33B-267C-9545-BEDB-9AE0420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27" y="3456158"/>
            <a:ext cx="4237404" cy="1636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515AF-0F0E-974F-9B3E-37D9A851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308" y="5337221"/>
            <a:ext cx="4237404" cy="671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E2299-7CEB-9A40-8B90-1C76B86DEC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472"/>
          <a:stretch/>
        </p:blipFill>
        <p:spPr>
          <a:xfrm>
            <a:off x="661658" y="5014499"/>
            <a:ext cx="2446868" cy="91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2C805-F2C5-AE4C-8E4A-3699D16C67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74" r="-35"/>
          <a:stretch/>
        </p:blipFill>
        <p:spPr>
          <a:xfrm>
            <a:off x="3108526" y="5014498"/>
            <a:ext cx="2345265" cy="9100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3A6397-3AE6-DB42-9699-03DF1EDF6CC1}"/>
              </a:ext>
            </a:extLst>
          </p:cNvPr>
          <p:cNvCxnSpPr/>
          <p:nvPr/>
        </p:nvCxnSpPr>
        <p:spPr>
          <a:xfrm flipH="1">
            <a:off x="5528733" y="1972733"/>
            <a:ext cx="1201294" cy="3496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C0B17-6058-DC4A-BC93-47A3EC3BFA23}"/>
              </a:ext>
            </a:extLst>
          </p:cNvPr>
          <p:cNvSpPr/>
          <p:nvPr/>
        </p:nvSpPr>
        <p:spPr>
          <a:xfrm>
            <a:off x="6738211" y="1911469"/>
            <a:ext cx="4959809" cy="95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4B399C-A309-EB40-85BE-78624151EA20}"/>
              </a:ext>
            </a:extLst>
          </p:cNvPr>
          <p:cNvSpPr/>
          <p:nvPr/>
        </p:nvSpPr>
        <p:spPr>
          <a:xfrm>
            <a:off x="6738210" y="2313273"/>
            <a:ext cx="4959809" cy="953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98A3-3B28-714A-BD21-9C55E02EF92B}"/>
              </a:ext>
            </a:extLst>
          </p:cNvPr>
          <p:cNvCxnSpPr>
            <a:cxnSpLocks/>
          </p:cNvCxnSpPr>
          <p:nvPr/>
        </p:nvCxnSpPr>
        <p:spPr>
          <a:xfrm flipH="1">
            <a:off x="10503462" y="2427742"/>
            <a:ext cx="182221" cy="30417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D022-261D-BF4C-9CF8-A74F48E3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protein coordinates to genomic coordinates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561A8E-0AE9-1549-BFDB-701363A0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4" y="1870664"/>
            <a:ext cx="4981325" cy="1900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83C3FE-AFFA-DC45-B9A0-9CB2F0AAFB36}"/>
              </a:ext>
            </a:extLst>
          </p:cNvPr>
          <p:cNvSpPr/>
          <p:nvPr/>
        </p:nvSpPr>
        <p:spPr>
          <a:xfrm>
            <a:off x="267264" y="2664877"/>
            <a:ext cx="4937781" cy="82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AD7044-C278-0F4C-8DCF-857B868D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4" y="3797915"/>
            <a:ext cx="4237404" cy="1636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04A625-025A-9C4E-ABB6-227E74594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5" y="5678978"/>
            <a:ext cx="4237404" cy="671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089B74-0E78-4F44-8D9A-F40958E3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81" y="939764"/>
            <a:ext cx="5399594" cy="22029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E8607C-7F68-1745-A3C6-8E5BFCDB2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045" y="3894261"/>
            <a:ext cx="6652009" cy="4251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4E5AC4-3672-EE4E-B4F8-A8BBF0F3C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118" y="4479023"/>
            <a:ext cx="5247682" cy="9309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9E74F7-259B-B942-9F51-E70DD4300A24}"/>
              </a:ext>
            </a:extLst>
          </p:cNvPr>
          <p:cNvSpPr txBox="1"/>
          <p:nvPr/>
        </p:nvSpPr>
        <p:spPr>
          <a:xfrm>
            <a:off x="4806318" y="5569545"/>
            <a:ext cx="738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I dealt with this: </a:t>
            </a:r>
          </a:p>
          <a:p>
            <a:r>
              <a:rPr lang="en-US" dirty="0"/>
              <a:t>1) Ignored functional domain coordinates and included all coding sequence exons for the transcript</a:t>
            </a:r>
          </a:p>
          <a:p>
            <a:r>
              <a:rPr lang="en-US" dirty="0"/>
              <a:t>2) Looking at other algorithms such as </a:t>
            </a:r>
            <a:r>
              <a:rPr lang="en-US" dirty="0" err="1"/>
              <a:t>jvarkit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B820B8-9C52-2A4A-8860-9100E3D87C26}"/>
              </a:ext>
            </a:extLst>
          </p:cNvPr>
          <p:cNvSpPr/>
          <p:nvPr/>
        </p:nvSpPr>
        <p:spPr>
          <a:xfrm>
            <a:off x="8223078" y="2760798"/>
            <a:ext cx="416425" cy="381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44CCB-6643-4F43-B169-875D042C8CF8}"/>
              </a:ext>
            </a:extLst>
          </p:cNvPr>
          <p:cNvSpPr txBox="1"/>
          <p:nvPr/>
        </p:nvSpPr>
        <p:spPr>
          <a:xfrm>
            <a:off x="8639503" y="2909313"/>
            <a:ext cx="29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</a:t>
            </a:r>
            <a:r>
              <a:rPr lang="en-US" dirty="0" err="1">
                <a:solidFill>
                  <a:srgbClr val="FF0000"/>
                </a:solidFill>
              </a:rPr>
              <a:t>ensembl</a:t>
            </a:r>
            <a:r>
              <a:rPr lang="en-US" dirty="0">
                <a:solidFill>
                  <a:srgbClr val="FF0000"/>
                </a:solidFill>
              </a:rPr>
              <a:t> release 101 for this step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this is the latest version available on 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6DFED-D6A0-7345-B776-4950C7C757EE}"/>
              </a:ext>
            </a:extLst>
          </p:cNvPr>
          <p:cNvSpPr/>
          <p:nvPr/>
        </p:nvSpPr>
        <p:spPr>
          <a:xfrm>
            <a:off x="9364717" y="4318059"/>
            <a:ext cx="588579" cy="1452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987-BCE1-8542-8401-B2D37EBB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764"/>
            <a:ext cx="10515600" cy="1325563"/>
          </a:xfrm>
        </p:spPr>
        <p:txBody>
          <a:bodyPr/>
          <a:lstStyle/>
          <a:p>
            <a:r>
              <a:rPr lang="en-US" dirty="0"/>
              <a:t>Inclusion criteria for transcripts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5147AC-9A9B-3249-A081-5DC331C79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032" b="82117"/>
          <a:stretch/>
        </p:blipFill>
        <p:spPr>
          <a:xfrm>
            <a:off x="114196" y="1154546"/>
            <a:ext cx="2388860" cy="90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8E2D8-860D-8147-9E42-6B9B261F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1" y="5047673"/>
            <a:ext cx="3734951" cy="16388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B6726B-8BBF-CE41-B93E-EF8DAF76329E}"/>
              </a:ext>
            </a:extLst>
          </p:cNvPr>
          <p:cNvGrpSpPr/>
          <p:nvPr/>
        </p:nvGrpSpPr>
        <p:grpSpPr>
          <a:xfrm>
            <a:off x="5240040" y="5382277"/>
            <a:ext cx="6377978" cy="1406450"/>
            <a:chOff x="5240040" y="5382277"/>
            <a:chExt cx="6377978" cy="1406450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27877710-2DE2-064A-BA4A-C82AB1404C63}"/>
                </a:ext>
              </a:extLst>
            </p:cNvPr>
            <p:cNvSpPr/>
            <p:nvPr/>
          </p:nvSpPr>
          <p:spPr>
            <a:xfrm rot="5400000">
              <a:off x="8163056" y="5409761"/>
              <a:ext cx="402670" cy="3477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7C3E29-C410-4249-9B67-6A620248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040" y="5848232"/>
              <a:ext cx="6377978" cy="940495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150A579-18D0-9E41-9FCB-1F3366731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83" r="80032" b="64234"/>
          <a:stretch/>
        </p:blipFill>
        <p:spPr>
          <a:xfrm>
            <a:off x="114196" y="2059709"/>
            <a:ext cx="2388860" cy="905163"/>
          </a:xfrm>
          <a:prstGeom prst="rect">
            <a:avLst/>
          </a:prstGeom>
        </p:spPr>
      </p:pic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6A2F272-974E-574B-968D-0A19614FC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6" r="80032" b="43979"/>
          <a:stretch/>
        </p:blipFill>
        <p:spPr>
          <a:xfrm>
            <a:off x="114196" y="2964872"/>
            <a:ext cx="2388860" cy="1025238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AB5D34-A6E7-804E-AE8C-F3BC8519A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21" r="80032" b="26096"/>
          <a:stretch/>
        </p:blipFill>
        <p:spPr>
          <a:xfrm>
            <a:off x="114196" y="3986187"/>
            <a:ext cx="2388860" cy="905163"/>
          </a:xfrm>
          <a:prstGeom prst="rect">
            <a:avLst/>
          </a:prstGeom>
        </p:spPr>
      </p:pic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099AB4-25DC-474B-9BE6-FB639F6A6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8" t="14872" r="75284" b="26097"/>
          <a:stretch/>
        </p:blipFill>
        <p:spPr>
          <a:xfrm>
            <a:off x="2503056" y="1981548"/>
            <a:ext cx="568035" cy="2987963"/>
          </a:xfrm>
          <a:prstGeom prst="rect">
            <a:avLst/>
          </a:prstGeom>
        </p:spPr>
      </p:pic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8A5BE9F-61DE-3D42-ACA2-84B867DC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8" t="1" r="57154" b="83367"/>
          <a:stretch/>
        </p:blipFill>
        <p:spPr>
          <a:xfrm>
            <a:off x="2503056" y="1154547"/>
            <a:ext cx="2736984" cy="841878"/>
          </a:xfrm>
          <a:prstGeom prst="rect">
            <a:avLst/>
          </a:prstGeom>
        </p:spPr>
      </p:pic>
      <p:pic>
        <p:nvPicPr>
          <p:cNvPr id="1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7FE49A-7476-0242-982D-AEB6068CF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4" t="16634" r="57154" b="54512"/>
          <a:stretch/>
        </p:blipFill>
        <p:spPr>
          <a:xfrm>
            <a:off x="3071091" y="1996424"/>
            <a:ext cx="2165572" cy="1460521"/>
          </a:xfrm>
          <a:prstGeom prst="rect">
            <a:avLst/>
          </a:prstGeom>
        </p:spPr>
      </p:pic>
      <p:pic>
        <p:nvPicPr>
          <p:cNvPr id="1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BC00F-1DEB-0F47-AF0B-871C354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4" t="45488" r="57154" b="34490"/>
          <a:stretch/>
        </p:blipFill>
        <p:spPr>
          <a:xfrm>
            <a:off x="3067714" y="3456945"/>
            <a:ext cx="2165572" cy="1013455"/>
          </a:xfrm>
          <a:prstGeom prst="rect">
            <a:avLst/>
          </a:prstGeom>
        </p:spPr>
      </p:pic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4B92F7F-08CA-D848-8CE9-564FB1381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6" t="16633" r="53628" b="25144"/>
          <a:stretch/>
        </p:blipFill>
        <p:spPr>
          <a:xfrm>
            <a:off x="5240039" y="2022446"/>
            <a:ext cx="421851" cy="2947065"/>
          </a:xfrm>
          <a:prstGeom prst="rect">
            <a:avLst/>
          </a:prstGeom>
        </p:spPr>
      </p:pic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03FC2C-F4BA-F44D-B9A6-E00C2ABF6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6" t="1" r="29557" b="83367"/>
          <a:stretch/>
        </p:blipFill>
        <p:spPr>
          <a:xfrm>
            <a:off x="5236662" y="1148529"/>
            <a:ext cx="3301579" cy="841878"/>
          </a:xfrm>
          <a:prstGeom prst="rect">
            <a:avLst/>
          </a:prstGeom>
        </p:spPr>
      </p:pic>
      <p:pic>
        <p:nvPicPr>
          <p:cNvPr id="1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5D1A35-1BC7-A04C-A8A2-E7D70B875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1" t="16634" r="29557" b="25818"/>
          <a:stretch/>
        </p:blipFill>
        <p:spPr>
          <a:xfrm>
            <a:off x="5737071" y="1984388"/>
            <a:ext cx="2804547" cy="2912979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DF876A-1FFA-D94D-87DA-E6D353DC4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43" t="16634" r="25374" b="25818"/>
          <a:stretch/>
        </p:blipFill>
        <p:spPr>
          <a:xfrm>
            <a:off x="8534864" y="1990407"/>
            <a:ext cx="500408" cy="2912979"/>
          </a:xfrm>
          <a:prstGeom prst="rect">
            <a:avLst/>
          </a:prstGeom>
        </p:spPr>
      </p:pic>
      <p:pic>
        <p:nvPicPr>
          <p:cNvPr id="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69A3C85-4B1A-2C4F-93F1-E2F92C8A0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43" t="1" r="1960" b="83367"/>
          <a:stretch/>
        </p:blipFill>
        <p:spPr>
          <a:xfrm>
            <a:off x="8534864" y="1133693"/>
            <a:ext cx="3301579" cy="841878"/>
          </a:xfrm>
          <a:prstGeom prst="rect">
            <a:avLst/>
          </a:prstGeom>
        </p:spPr>
      </p:pic>
      <p:pic>
        <p:nvPicPr>
          <p:cNvPr id="2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0F39AD4-F9D0-0846-A3B2-5A54D2A71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0" t="16633" r="1960" b="55100"/>
          <a:stretch/>
        </p:blipFill>
        <p:spPr>
          <a:xfrm>
            <a:off x="8968509" y="1979184"/>
            <a:ext cx="2871311" cy="1430792"/>
          </a:xfrm>
          <a:prstGeom prst="rect">
            <a:avLst/>
          </a:prstGeom>
        </p:spPr>
      </p:pic>
      <p:pic>
        <p:nvPicPr>
          <p:cNvPr id="2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5005FB-7EAE-4F43-B5C4-80E11D875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0" t="44900" r="1960" b="32254"/>
          <a:stretch/>
        </p:blipFill>
        <p:spPr>
          <a:xfrm>
            <a:off x="8971886" y="3406362"/>
            <a:ext cx="2871311" cy="11564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518FDC1-28D0-E646-97D2-9432E3FE093F}"/>
              </a:ext>
            </a:extLst>
          </p:cNvPr>
          <p:cNvGrpSpPr/>
          <p:nvPr/>
        </p:nvGrpSpPr>
        <p:grpSpPr>
          <a:xfrm>
            <a:off x="4118448" y="4891350"/>
            <a:ext cx="7445478" cy="995456"/>
            <a:chOff x="4118448" y="4891350"/>
            <a:chExt cx="7445478" cy="995456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D293202A-8E3C-9143-8BA0-5A3E48BD50C7}"/>
                </a:ext>
              </a:extLst>
            </p:cNvPr>
            <p:cNvSpPr/>
            <p:nvPr/>
          </p:nvSpPr>
          <p:spPr>
            <a:xfrm rot="20068479">
              <a:off x="4118448" y="5539105"/>
              <a:ext cx="1100380" cy="3477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E85DBF8-368A-B445-A5E3-12C0FC0F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4858" y="4891350"/>
              <a:ext cx="6399068" cy="42764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21BCA7D-E913-F143-9952-1C778E44D466}"/>
              </a:ext>
            </a:extLst>
          </p:cNvPr>
          <p:cNvSpPr txBox="1"/>
          <p:nvPr/>
        </p:nvSpPr>
        <p:spPr>
          <a:xfrm>
            <a:off x="6551972" y="3851156"/>
            <a:ext cx="10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 testis</a:t>
            </a:r>
          </a:p>
        </p:txBody>
      </p:sp>
    </p:spTree>
    <p:extLst>
      <p:ext uri="{BB962C8B-B14F-4D97-AF65-F5344CB8AC3E}">
        <p14:creationId xmlns:p14="http://schemas.microsoft.com/office/powerpoint/2010/main" val="27362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2E1-0F05-8A41-B066-689A6150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1922-8D22-FB4C-BE3B-7ADCA04A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3" y="1825625"/>
            <a:ext cx="354545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GTF file </a:t>
            </a:r>
          </a:p>
          <a:p>
            <a:r>
              <a:rPr lang="en-US" dirty="0" err="1"/>
              <a:t>gene_names</a:t>
            </a:r>
            <a:endParaRPr lang="en-US" dirty="0"/>
          </a:p>
          <a:p>
            <a:r>
              <a:rPr lang="en-US" dirty="0" err="1"/>
              <a:t>gene_ids</a:t>
            </a:r>
            <a:endParaRPr lang="en-US" dirty="0"/>
          </a:p>
          <a:p>
            <a:r>
              <a:rPr lang="en-US" dirty="0" err="1"/>
              <a:t>transcript_ids</a:t>
            </a:r>
            <a:endParaRPr lang="en-US" dirty="0"/>
          </a:p>
          <a:p>
            <a:r>
              <a:rPr lang="en-US" dirty="0"/>
              <a:t>exon positions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E1327-BB1F-3F48-8997-5370D67DA553}"/>
              </a:ext>
            </a:extLst>
          </p:cNvPr>
          <p:cNvSpPr txBox="1">
            <a:spLocks/>
          </p:cNvSpPr>
          <p:nvPr/>
        </p:nvSpPr>
        <p:spPr>
          <a:xfrm>
            <a:off x="4326148" y="1825625"/>
            <a:ext cx="3545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APPRIS file </a:t>
            </a:r>
          </a:p>
          <a:p>
            <a:r>
              <a:rPr lang="en-US" dirty="0"/>
              <a:t>Functionally important isoforms/transcripts</a:t>
            </a:r>
          </a:p>
          <a:p>
            <a:r>
              <a:rPr lang="en-US" dirty="0"/>
              <a:t>Proteomics </a:t>
            </a:r>
          </a:p>
          <a:p>
            <a:r>
              <a:rPr lang="en-US" dirty="0"/>
              <a:t>Cross-species conservation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5B03D-1109-EE46-97BD-56B8880E5B31}"/>
              </a:ext>
            </a:extLst>
          </p:cNvPr>
          <p:cNvSpPr txBox="1">
            <a:spLocks/>
          </p:cNvSpPr>
          <p:nvPr/>
        </p:nvSpPr>
        <p:spPr>
          <a:xfrm>
            <a:off x="8298613" y="1825625"/>
            <a:ext cx="3545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u="sng" dirty="0" err="1"/>
              <a:t>GTEx</a:t>
            </a:r>
            <a:r>
              <a:rPr lang="en-US" sz="2800" b="1" u="sng" dirty="0"/>
              <a:t> file</a:t>
            </a:r>
          </a:p>
          <a:p>
            <a:r>
              <a:rPr lang="en-US" dirty="0"/>
              <a:t>Tissue specific gene expression </a:t>
            </a:r>
          </a:p>
          <a:p>
            <a:r>
              <a:rPr lang="en-US" dirty="0"/>
              <a:t>~330 testis samples</a:t>
            </a:r>
          </a:p>
          <a:p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46A90-0B51-F149-819B-3B0B885D6C9C}"/>
              </a:ext>
            </a:extLst>
          </p:cNvPr>
          <p:cNvSpPr txBox="1"/>
          <p:nvPr/>
        </p:nvSpPr>
        <p:spPr>
          <a:xfrm>
            <a:off x="9180945" y="6488668"/>
            <a:ext cx="29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Rodriguez et al,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264DD-23B1-514C-A7C8-3843375F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7" y="4521839"/>
            <a:ext cx="2553108" cy="215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4020-4C46-0F4F-B66C-DBCAFBE3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5172605"/>
            <a:ext cx="3371273" cy="100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C37F-AF4D-B449-97EB-9B8AD0EB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0" y="3670939"/>
            <a:ext cx="2950131" cy="7375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06AF41E-6430-D347-B91C-058958A2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5" y="5373557"/>
            <a:ext cx="3451699" cy="4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9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0DF-F047-7343-81C7-ECE0B63D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Functionally Important Isoforms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FD614-23E8-4D4D-BCA0-C2F3A5B8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1462557"/>
            <a:ext cx="9919855" cy="5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3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1AD-9E08-5D4E-B358-7DA1AF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Example with MEI1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4189-555A-2440-ACD9-43A2F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" y="1505527"/>
            <a:ext cx="2808738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80AB-AA44-1945-9985-64148966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9" y="3937148"/>
            <a:ext cx="10908461" cy="2555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35562-DA11-F648-921E-DEC7CCB8F5B9}"/>
              </a:ext>
            </a:extLst>
          </p:cNvPr>
          <p:cNvSpPr txBox="1"/>
          <p:nvPr/>
        </p:nvSpPr>
        <p:spPr>
          <a:xfrm>
            <a:off x="5754989" y="2274521"/>
            <a:ext cx="27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MEI1 Genome Browser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8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4C6B-7834-F441-B3A7-5E75AAA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– Target Gene Expression in Testis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453A-23A5-864B-B2B7-6EA086F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0385-898B-514A-81A2-4F85AB227B85}"/>
              </a:ext>
            </a:extLst>
          </p:cNvPr>
          <p:cNvGrpSpPr/>
          <p:nvPr/>
        </p:nvGrpSpPr>
        <p:grpSpPr>
          <a:xfrm>
            <a:off x="533530" y="1753307"/>
            <a:ext cx="11575081" cy="3035747"/>
            <a:chOff x="533530" y="1753307"/>
            <a:chExt cx="11575081" cy="30357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36193F-E535-8844-8075-FEDF6E384A96}"/>
                </a:ext>
              </a:extLst>
            </p:cNvPr>
            <p:cNvSpPr/>
            <p:nvPr/>
          </p:nvSpPr>
          <p:spPr>
            <a:xfrm>
              <a:off x="10963563" y="1753307"/>
              <a:ext cx="983411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98AAB-123C-BB4E-9DFE-CBF7D8954087}"/>
                </a:ext>
              </a:extLst>
            </p:cNvPr>
            <p:cNvSpPr/>
            <p:nvPr/>
          </p:nvSpPr>
          <p:spPr>
            <a:xfrm>
              <a:off x="11259127" y="4667379"/>
              <a:ext cx="849484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A204FE-E815-1245-86AB-D8FE3467BC40}"/>
                </a:ext>
              </a:extLst>
            </p:cNvPr>
            <p:cNvSpPr/>
            <p:nvPr/>
          </p:nvSpPr>
          <p:spPr>
            <a:xfrm>
              <a:off x="533530" y="4658143"/>
              <a:ext cx="1239851" cy="130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FE5C8B-0FF7-714A-B921-63F2DC5224BC}"/>
                </a:ext>
              </a:extLst>
            </p:cNvPr>
            <p:cNvSpPr/>
            <p:nvPr/>
          </p:nvSpPr>
          <p:spPr>
            <a:xfrm>
              <a:off x="1378559" y="1773866"/>
              <a:ext cx="394822" cy="1955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8F54279-FF55-FE4F-8C6B-978EE740107C}"/>
              </a:ext>
            </a:extLst>
          </p:cNvPr>
          <p:cNvSpPr/>
          <p:nvPr/>
        </p:nvSpPr>
        <p:spPr>
          <a:xfrm>
            <a:off x="1378559" y="1485886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B6AAE4-753C-E84D-8D60-C5C660599043}"/>
              </a:ext>
            </a:extLst>
          </p:cNvPr>
          <p:cNvSpPr/>
          <p:nvPr/>
        </p:nvSpPr>
        <p:spPr>
          <a:xfrm rot="11667780">
            <a:off x="1992779" y="1736895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2892B-112A-0248-B5EC-34BC6D345512}"/>
              </a:ext>
            </a:extLst>
          </p:cNvPr>
          <p:cNvSpPr txBox="1">
            <a:spLocks/>
          </p:cNvSpPr>
          <p:nvPr/>
        </p:nvSpPr>
        <p:spPr>
          <a:xfrm>
            <a:off x="4869873" y="0"/>
            <a:ext cx="63892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GTEx</a:t>
            </a:r>
            <a:r>
              <a:rPr lang="en-US" dirty="0"/>
              <a:t> – Example with MEI1 </a:t>
            </a:r>
          </a:p>
        </p:txBody>
      </p:sp>
    </p:spTree>
    <p:extLst>
      <p:ext uri="{BB962C8B-B14F-4D97-AF65-F5344CB8AC3E}">
        <p14:creationId xmlns:p14="http://schemas.microsoft.com/office/powerpoint/2010/main" val="18143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369A-8BD6-6941-B091-7983B04A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coordinates of coding sequences from GTF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3287-F1EA-5541-8DC2-EDF7DD94D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7520"/>
          </a:xfrm>
        </p:spPr>
        <p:txBody>
          <a:bodyPr>
            <a:normAutofit/>
          </a:bodyPr>
          <a:lstStyle/>
          <a:p>
            <a:r>
              <a:rPr lang="en-US" dirty="0"/>
              <a:t>GTF file from </a:t>
            </a:r>
            <a:r>
              <a:rPr lang="en-US" dirty="0" err="1"/>
              <a:t>ensembl</a:t>
            </a:r>
            <a:r>
              <a:rPr lang="en-US" dirty="0"/>
              <a:t> release 102 (same as APPRIS and </a:t>
            </a:r>
            <a:r>
              <a:rPr lang="en-US" dirty="0" err="1"/>
              <a:t>biomaRt</a:t>
            </a:r>
            <a:r>
              <a:rPr lang="en-US" dirty="0"/>
              <a:t> functional annotation)</a:t>
            </a:r>
          </a:p>
          <a:p>
            <a:pPr lvl="1"/>
            <a:r>
              <a:rPr lang="en-US" dirty="0" err="1">
                <a:solidFill>
                  <a:srgbClr val="2FFF12"/>
                </a:solidFill>
                <a:effectLst/>
                <a:highlight>
                  <a:srgbClr val="000000"/>
                </a:highlight>
                <a:latin typeface="Andale Mono" panose="020B0509000000000004" pitchFamily="49" charset="0"/>
              </a:rPr>
              <a:t>zless</a:t>
            </a:r>
            <a:r>
              <a:rPr lang="en-US" dirty="0">
                <a:solidFill>
                  <a:srgbClr val="2FFF12"/>
                </a:solidFill>
                <a:effectLst/>
                <a:highlight>
                  <a:srgbClr val="000000"/>
                </a:highlight>
                <a:latin typeface="Andale Mono" panose="020B0509000000000004" pitchFamily="49" charset="0"/>
              </a:rPr>
              <a:t> Homo_sapiens.GRCh38.102.gtf.gz | grep -w "CDS" &gt; Homo_sapiens.GRCh38.102.CDS.gtf</a:t>
            </a:r>
          </a:p>
          <a:p>
            <a:r>
              <a:rPr lang="en-US" dirty="0"/>
              <a:t>Get exons/other GTF data belonging to genes of interest </a:t>
            </a:r>
          </a:p>
          <a:p>
            <a:pPr lvl="1"/>
            <a:r>
              <a:rPr lang="en-US" dirty="0">
                <a:solidFill>
                  <a:srgbClr val="00FA00"/>
                </a:solidFill>
                <a:highlight>
                  <a:srgbClr val="000000"/>
                </a:highlight>
              </a:rPr>
              <a:t>cat Homo_sapiens.GRCh38.102.CDS.gtf | grep -w "</a:t>
            </a:r>
            <a:r>
              <a:rPr lang="en-US" dirty="0" err="1">
                <a:solidFill>
                  <a:srgbClr val="00FA00"/>
                </a:solidFill>
                <a:highlight>
                  <a:srgbClr val="000000"/>
                </a:highlight>
              </a:rPr>
              <a:t>gene_name</a:t>
            </a:r>
            <a:r>
              <a:rPr lang="en-US" dirty="0">
                <a:solidFill>
                  <a:srgbClr val="00FA00"/>
                </a:solidFill>
                <a:highlight>
                  <a:srgbClr val="000000"/>
                </a:highlight>
              </a:rPr>
              <a:t> \"[gene]\""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2482-105F-8B42-BDCD-71D1FF0F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54" y="268282"/>
            <a:ext cx="6369985" cy="1325563"/>
          </a:xfrm>
        </p:spPr>
        <p:txBody>
          <a:bodyPr/>
          <a:lstStyle/>
          <a:p>
            <a:r>
              <a:rPr lang="en-US" dirty="0"/>
              <a:t>“Master” transcript generation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F7F84D-4ABC-DD4A-9A2E-F8BBD95F2DC8}"/>
              </a:ext>
            </a:extLst>
          </p:cNvPr>
          <p:cNvGrpSpPr/>
          <p:nvPr/>
        </p:nvGrpSpPr>
        <p:grpSpPr>
          <a:xfrm>
            <a:off x="5503257" y="73406"/>
            <a:ext cx="6617318" cy="3559918"/>
            <a:chOff x="0" y="130029"/>
            <a:chExt cx="12192000" cy="65589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CFFBB6-728B-684E-8D2B-ADD711AE7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98"/>
            <a:stretch/>
          </p:blipFill>
          <p:spPr>
            <a:xfrm>
              <a:off x="0" y="130029"/>
              <a:ext cx="12192000" cy="65589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FD5254-6272-964A-80BB-ECD828171E29}"/>
                </a:ext>
              </a:extLst>
            </p:cNvPr>
            <p:cNvGrpSpPr/>
            <p:nvPr/>
          </p:nvGrpSpPr>
          <p:grpSpPr>
            <a:xfrm>
              <a:off x="428197" y="1510944"/>
              <a:ext cx="11001803" cy="5017637"/>
              <a:chOff x="428197" y="1510944"/>
              <a:chExt cx="11001803" cy="50176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ECD7C0-C605-964B-85E2-1671F783C77C}"/>
                  </a:ext>
                </a:extLst>
              </p:cNvPr>
              <p:cNvSpPr/>
              <p:nvPr/>
            </p:nvSpPr>
            <p:spPr>
              <a:xfrm rot="879812">
                <a:off x="3979347" y="5190575"/>
                <a:ext cx="134468" cy="13380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A0F05E-AFF1-C24A-B55C-7A72A0C99540}"/>
                  </a:ext>
                </a:extLst>
              </p:cNvPr>
              <p:cNvSpPr/>
              <p:nvPr/>
            </p:nvSpPr>
            <p:spPr>
              <a:xfrm>
                <a:off x="4115721" y="2917313"/>
                <a:ext cx="119849" cy="21470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2ABA2C-85AE-9747-8771-D99EE8C8F1A9}"/>
                  </a:ext>
                </a:extLst>
              </p:cNvPr>
              <p:cNvSpPr/>
              <p:nvPr/>
            </p:nvSpPr>
            <p:spPr>
              <a:xfrm>
                <a:off x="428197" y="1510944"/>
                <a:ext cx="3626218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A47A7F-E297-FB4E-951B-32324FCB4A47}"/>
                  </a:ext>
                </a:extLst>
              </p:cNvPr>
              <p:cNvSpPr/>
              <p:nvPr/>
            </p:nvSpPr>
            <p:spPr>
              <a:xfrm>
                <a:off x="4342285" y="1510944"/>
                <a:ext cx="7087715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A3BF73-C1B0-FE4F-8E83-27867E06B7C8}"/>
              </a:ext>
            </a:extLst>
          </p:cNvPr>
          <p:cNvSpPr txBox="1"/>
          <p:nvPr/>
        </p:nvSpPr>
        <p:spPr>
          <a:xfrm>
            <a:off x="409903" y="1676537"/>
            <a:ext cx="480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for the fact that a single gene can have multiple isoforms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isoform can have different #/location of exons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all exon coordinates across all transcripts for a given gene </a:t>
            </a:r>
          </a:p>
        </p:txBody>
      </p:sp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F5CAEE-0716-C249-8725-6DC00AE2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3877912"/>
            <a:ext cx="9800192" cy="26071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BA077B-1114-BE4E-8EC8-39E8E5E7B894}"/>
              </a:ext>
            </a:extLst>
          </p:cNvPr>
          <p:cNvSpPr txBox="1"/>
          <p:nvPr/>
        </p:nvSpPr>
        <p:spPr>
          <a:xfrm>
            <a:off x="898015" y="3913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F4D606-DA1B-554D-99B6-AC1818D8339D}"/>
              </a:ext>
            </a:extLst>
          </p:cNvPr>
          <p:cNvSpPr txBox="1"/>
          <p:nvPr/>
        </p:nvSpPr>
        <p:spPr>
          <a:xfrm>
            <a:off x="898015" y="4344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2DF770-8E85-CF43-9D74-87D1292A5B5E}"/>
              </a:ext>
            </a:extLst>
          </p:cNvPr>
          <p:cNvSpPr txBox="1"/>
          <p:nvPr/>
        </p:nvSpPr>
        <p:spPr>
          <a:xfrm>
            <a:off x="898015" y="4754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009DAA-12EE-1041-BB00-40106D7233E8}"/>
              </a:ext>
            </a:extLst>
          </p:cNvPr>
          <p:cNvSpPr txBox="1"/>
          <p:nvPr/>
        </p:nvSpPr>
        <p:spPr>
          <a:xfrm>
            <a:off x="2070936" y="3913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5D70A-1D43-2C48-8088-C5EE17A1D0B0}"/>
              </a:ext>
            </a:extLst>
          </p:cNvPr>
          <p:cNvSpPr txBox="1"/>
          <p:nvPr/>
        </p:nvSpPr>
        <p:spPr>
          <a:xfrm>
            <a:off x="2070936" y="4344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038AA2-A896-9F45-A628-640265816743}"/>
              </a:ext>
            </a:extLst>
          </p:cNvPr>
          <p:cNvSpPr txBox="1"/>
          <p:nvPr/>
        </p:nvSpPr>
        <p:spPr>
          <a:xfrm>
            <a:off x="2070936" y="4754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D09CB6-CCB4-E447-8BE7-820E7D9AF203}"/>
              </a:ext>
            </a:extLst>
          </p:cNvPr>
          <p:cNvSpPr txBox="1"/>
          <p:nvPr/>
        </p:nvSpPr>
        <p:spPr>
          <a:xfrm>
            <a:off x="3069055" y="47464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FFE552-D5A5-D84E-99A6-F5E15361163D}"/>
              </a:ext>
            </a:extLst>
          </p:cNvPr>
          <p:cNvSpPr txBox="1"/>
          <p:nvPr/>
        </p:nvSpPr>
        <p:spPr>
          <a:xfrm>
            <a:off x="4091133" y="3913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82D564-DF71-9C48-88D8-6487090629CD}"/>
              </a:ext>
            </a:extLst>
          </p:cNvPr>
          <p:cNvSpPr txBox="1"/>
          <p:nvPr/>
        </p:nvSpPr>
        <p:spPr>
          <a:xfrm>
            <a:off x="4091133" y="4344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CA500C-FBDC-D448-A632-DD64FA726CE7}"/>
              </a:ext>
            </a:extLst>
          </p:cNvPr>
          <p:cNvSpPr txBox="1"/>
          <p:nvPr/>
        </p:nvSpPr>
        <p:spPr>
          <a:xfrm>
            <a:off x="4091133" y="4754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B289E4-58F2-DA40-9D16-D101496AC569}"/>
              </a:ext>
            </a:extLst>
          </p:cNvPr>
          <p:cNvSpPr txBox="1"/>
          <p:nvPr/>
        </p:nvSpPr>
        <p:spPr>
          <a:xfrm>
            <a:off x="5433979" y="3911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26C7E1-291B-3145-B634-565C1A613FD7}"/>
              </a:ext>
            </a:extLst>
          </p:cNvPr>
          <p:cNvSpPr txBox="1"/>
          <p:nvPr/>
        </p:nvSpPr>
        <p:spPr>
          <a:xfrm>
            <a:off x="5433979" y="4341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0D71BB-D361-F74A-AD6E-D03C0E86B234}"/>
              </a:ext>
            </a:extLst>
          </p:cNvPr>
          <p:cNvSpPr txBox="1"/>
          <p:nvPr/>
        </p:nvSpPr>
        <p:spPr>
          <a:xfrm>
            <a:off x="5433979" y="47523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232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0854-73DA-2944-B599-065DB8E6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06CB66-373A-1146-A68B-5F6B03CC5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857010"/>
              </p:ext>
            </p:extLst>
          </p:nvPr>
        </p:nvGraphicFramePr>
        <p:xfrm>
          <a:off x="838199" y="1613513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7638">
                  <a:extLst>
                    <a:ext uri="{9D8B030D-6E8A-4147-A177-3AD203B41FA5}">
                      <a16:colId xmlns:a16="http://schemas.microsoft.com/office/drawing/2014/main" val="3124296744"/>
                    </a:ext>
                  </a:extLst>
                </a:gridCol>
                <a:gridCol w="2053805">
                  <a:extLst>
                    <a:ext uri="{9D8B030D-6E8A-4147-A177-3AD203B41FA5}">
                      <a16:colId xmlns:a16="http://schemas.microsoft.com/office/drawing/2014/main" val="2607912445"/>
                    </a:ext>
                  </a:extLst>
                </a:gridCol>
                <a:gridCol w="1434221">
                  <a:extLst>
                    <a:ext uri="{9D8B030D-6E8A-4147-A177-3AD203B41FA5}">
                      <a16:colId xmlns:a16="http://schemas.microsoft.com/office/drawing/2014/main" val="3517807524"/>
                    </a:ext>
                  </a:extLst>
                </a:gridCol>
                <a:gridCol w="2549936">
                  <a:extLst>
                    <a:ext uri="{9D8B030D-6E8A-4147-A177-3AD203B41FA5}">
                      <a16:colId xmlns:a16="http://schemas.microsoft.com/office/drawing/2014/main" val="1130180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 number  </a:t>
                      </a:r>
                    </a:p>
                    <a:p>
                      <a:pPr algn="ctr"/>
                      <a:r>
                        <a:rPr lang="en-US" dirty="0"/>
                        <a:t>Ideal = 76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panel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</a:t>
                      </a:r>
                      <a:r>
                        <a:rPr lang="en-US"/>
                        <a:t># of “</a:t>
                      </a:r>
                      <a:r>
                        <a:rPr lang="en-US" dirty="0"/>
                        <a:t>master” exons per gene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4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merged_exons_all_genes.bed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152,274 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9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merged_exons_some_moderate_genes.bed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139,056 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merged_exons_no_moderate_genes.bed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130,959 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51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49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381</Words>
  <Application>Microsoft Macintosh PowerPoint</Application>
  <PresentationFormat>Widescreen</PresentationFormat>
  <Paragraphs>77</Paragraphs>
  <Slides>11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Spermseq TwinStrand Duplex Sequencing Panel Reference Slides</vt:lpstr>
      <vt:lpstr>Inclusion criteria for transcripts</vt:lpstr>
      <vt:lpstr>Important files</vt:lpstr>
      <vt:lpstr>APPRIS – Functionally Important Isoforms</vt:lpstr>
      <vt:lpstr>APPRIS – Example with MEI1 </vt:lpstr>
      <vt:lpstr>GTEx – Target Gene Expression in Testis</vt:lpstr>
      <vt:lpstr>Genomic coordinates of coding sequences from GTF</vt:lpstr>
      <vt:lpstr>“Master” transcript generation</vt:lpstr>
      <vt:lpstr>Summary Table</vt:lpstr>
      <vt:lpstr>Annotation of functional domains</vt:lpstr>
      <vt:lpstr>Mapping protein coordinates to genomic coordinates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Spermseq TwinStrand Duplex Sequencing Panel Reference Slides</dc:title>
  <dc:creator>Jason Kunisaki</dc:creator>
  <cp:lastModifiedBy>Jason Kunisaki</cp:lastModifiedBy>
  <cp:revision>20</cp:revision>
  <dcterms:created xsi:type="dcterms:W3CDTF">2021-03-23T21:09:03Z</dcterms:created>
  <dcterms:modified xsi:type="dcterms:W3CDTF">2021-03-23T23:07:47Z</dcterms:modified>
</cp:coreProperties>
</file>